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09" r:id="rId15"/>
    <p:sldId id="923" r:id="rId16"/>
    <p:sldId id="92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40768"/>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第五</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国防</a:t>
            </a:r>
            <a:r>
              <a:rPr lang="zh-CN" altLang="en-US" sz="6000" dirty="0">
                <a:solidFill>
                  <a:srgbClr val="70AD47">
                    <a:lumMod val="75000"/>
                  </a:srgbClr>
                </a:solidFill>
                <a:ea typeface="楷体" panose="02010609060101010101" pitchFamily="49" charset="-122"/>
                <a:cs typeface="Times New Roman" panose="02020603050405020304" pitchFamily="18" charset="0"/>
              </a:rPr>
              <a:t>建设与外交成就</a:t>
            </a:r>
          </a:p>
        </p:txBody>
      </p:sp>
      <p:sp>
        <p:nvSpPr>
          <p:cNvPr id="6" name="文本框 5"/>
          <p:cNvSpPr txBox="1"/>
          <p:nvPr/>
        </p:nvSpPr>
        <p:spPr>
          <a:xfrm>
            <a:off x="0" y="3112172"/>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第五单元总结与提升</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年，中国政府依据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必须走出去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的战略决策，派周恩来等代表参加了亚非会议。针对帝国主义破坏会议的阴谋和各国间的矛盾、分歧，周恩来提出了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求同存异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的方针，促进了会议的圆满成功。这次会议</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加强了中国同亚非各国的团结合作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宣告了不结盟运动的正式成立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恢复了中华人民共和国在联合国的合法席位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形成了全方位的对外开放格局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19542" y="197125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mj-ea"/>
                <a:ea typeface="+mj-ea"/>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赤峰中考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年《人民日报》报道称，得悉中国代表团将在十一月十五日首次参加本届大会的全体会议的消息后，许多国家的摄影记者很早就赶到联合国大厦的前门，等候拍下这个</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历史性的镜头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。材料描述的重大外交成就是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中美关系开始走向正常化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中国代表团参加万隆会议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中国与周边国家关系发展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联合国合法席位得到恢复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83638" y="198884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pc="-5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5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50" dirty="0">
                <a:solidFill>
                  <a:srgbClr val="000000"/>
                </a:solidFill>
                <a:latin typeface="+mj-ea"/>
                <a:ea typeface="+mj-ea"/>
                <a:cs typeface="Times New Roman" panose="02020603050405020304" pitchFamily="18" charset="0"/>
              </a:rPr>
              <a:t>·</a:t>
            </a:r>
            <a:r>
              <a:rPr lang="zh-CN" altLang="zh-CN" spc="-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临夏中考</a:t>
            </a:r>
            <a:r>
              <a:rPr lang="en-US" altLang="zh-CN" spc="-5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美国国务卿布林肯</a:t>
            </a:r>
            <a:r>
              <a:rPr lang="en-US"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日至</a:t>
            </a:r>
            <a:r>
              <a:rPr lang="en-US"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日对中国进行为期三天的访问，回顾过去，中美两国关系曲折发展。中美关系由对抗开始走向正常化的史实是</a:t>
            </a:r>
            <a:r>
              <a:rPr lang="en-US" altLang="zh-CN" spc="-5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中国取得抗美援朝战争胜利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中国提出和平共处五项原则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中美签署并发表《联合公报》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中美两国正式建立外交关系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79782" y="1430360"/>
            <a:ext cx="401072" cy="461665"/>
          </a:xfrm>
          <a:prstGeom prst="rect">
            <a:avLst/>
          </a:prstGeom>
        </p:spPr>
        <p:txBody>
          <a:bodyPr wrap="none">
            <a:spAutoFit/>
          </a:bodyPr>
          <a:lstStyle/>
          <a:p>
            <a:r>
              <a:rPr lang="en-US" altLang="zh-CN" sz="2400" spc="-5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眉山中考改编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中华人民共和国成立后的第一年，就同苏联等十几个国家建立了外交关系。</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年后，许多国家纷纷与我国建立外交关系，出现了建交的高潮。截至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月，已与世界上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个国家建交，参加了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多个政府间国际组织的工作。这些表明我国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国际影响力逐步提高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与发展中国家关系改善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大国担当风范得到体现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国际合作成果日益显著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044494" y="2517703"/>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sz="2400"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pc="-7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pc="-7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7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7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达州中考</a:t>
            </a:r>
            <a:r>
              <a:rPr lang="en-US" altLang="zh-CN" spc="-7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7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当今世界并不太平，巴以冲突加</a:t>
            </a:r>
            <a:r>
              <a:rPr lang="zh-CN" altLang="zh-CN"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剧了中东局势的紧张，引起了全球的关注。中共十八大以来，为促进世界和平，构建新型国际关系，我国提供的方案是</a:t>
            </a:r>
            <a:r>
              <a:rPr lang="en-US" altLang="zh-CN" spc="-5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构建人类命运共同体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提出了和平共处五项原则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奉行独立自主的和平外交政策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79782" y="1421568"/>
            <a:ext cx="401072" cy="461665"/>
          </a:xfrm>
          <a:prstGeom prst="rect">
            <a:avLst/>
          </a:prstGeom>
        </p:spPr>
        <p:txBody>
          <a:bodyPr wrap="none">
            <a:spAutoFit/>
          </a:bodyPr>
          <a:lstStyle/>
          <a:p>
            <a:r>
              <a:rPr lang="en-US" altLang="zh-CN" sz="2400" spc="-5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黔东南中考节选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积极参与全球治理体系改革和建设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推动构建人类命运共同体。</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中国的国际地位不断提高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成为维护和促进世界和平、稳定与发展的坚定力量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在国际事务中发挥着日益重要的作用。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摘编自人教版八年级下册《中国历史》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根据材料三及所学，中华人民共和国成立后实行的外交政策是什么？新时期中国又形成了怎样的外交布局？写出一项这一时期的外交成就</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457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独立自主的和平外交政策。全方位、多层次、立体化。中美关系正常化。</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663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面对当今纷繁复杂的国际形势，你认为应该怎么处理国家之间的关系</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2758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坚持中国共产党的正确领导；坚持中国特色社会主义道路；坚持独立自主的和平外交政策；顺应和平与发展的时代潮流；加强国际交流与合作；共同构建人类命运共同体；等等。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979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1378" y="908720"/>
            <a:ext cx="11404800" cy="540000"/>
          </a:xfrm>
          <a:prstGeom prst="rect">
            <a:avLst/>
          </a:prstGeom>
        </p:spPr>
      </p:pic>
      <p:pic>
        <p:nvPicPr>
          <p:cNvPr id="4" name="课时训练-历史-8下-时间轴-05.EPS" descr="id:2147492104;FounderCES"/>
          <p:cNvPicPr/>
          <p:nvPr/>
        </p:nvPicPr>
        <p:blipFill>
          <a:blip r:embed="rId3"/>
          <a:stretch>
            <a:fillRect/>
          </a:stretch>
        </p:blipFill>
        <p:spPr>
          <a:xfrm>
            <a:off x="370859" y="1988840"/>
            <a:ext cx="11465838" cy="1896945"/>
          </a:xfrm>
          <a:prstGeom prst="rect">
            <a:avLst/>
          </a:prstGeom>
        </p:spPr>
      </p:pic>
    </p:spTree>
    <p:extLst>
      <p:ext uri="{BB962C8B-B14F-4D97-AF65-F5344CB8AC3E}">
        <p14:creationId xmlns:p14="http://schemas.microsoft.com/office/powerpoint/2010/main" val="2911228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04540" y="800752"/>
            <a:ext cx="11207290" cy="396000"/>
          </a:xfrm>
          <a:prstGeom prst="rect">
            <a:avLst/>
          </a:prstGeom>
        </p:spPr>
      </p:pic>
      <p:pic>
        <p:nvPicPr>
          <p:cNvPr id="4" name="课时训练-历史-8下-结构图-05.EPS" descr="id:2147492118;FounderCES"/>
          <p:cNvPicPr/>
          <p:nvPr/>
        </p:nvPicPr>
        <p:blipFill>
          <a:blip r:embed="rId3"/>
          <a:stretch>
            <a:fillRect/>
          </a:stretch>
        </p:blipFill>
        <p:spPr>
          <a:xfrm>
            <a:off x="2998862" y="1340768"/>
            <a:ext cx="6048672" cy="5161412"/>
          </a:xfrm>
          <a:prstGeom prst="rect">
            <a:avLst/>
          </a:prstGeom>
        </p:spPr>
      </p:pic>
    </p:spTree>
    <p:extLst>
      <p:ext uri="{BB962C8B-B14F-4D97-AF65-F5344CB8AC3E}">
        <p14:creationId xmlns:p14="http://schemas.microsoft.com/office/powerpoint/2010/main" val="3018392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2867" y="836712"/>
            <a:ext cx="11434873" cy="414000"/>
          </a:xfrm>
          <a:prstGeom prst="rect">
            <a:avLst/>
          </a:prstGeom>
        </p:spPr>
      </p:pic>
      <p:pic>
        <p:nvPicPr>
          <p:cNvPr id="4" name="图片 3"/>
          <p:cNvPicPr>
            <a:picLocks noChangeAspect="1"/>
          </p:cNvPicPr>
          <p:nvPr/>
        </p:nvPicPr>
        <p:blipFill>
          <a:blip r:embed="rId3"/>
          <a:stretch>
            <a:fillRect/>
          </a:stretch>
        </p:blipFill>
        <p:spPr>
          <a:xfrm>
            <a:off x="334566" y="1280982"/>
            <a:ext cx="3460091" cy="72438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446444949"/>
              </p:ext>
            </p:extLst>
          </p:nvPr>
        </p:nvGraphicFramePr>
        <p:xfrm>
          <a:off x="352673" y="2191073"/>
          <a:ext cx="11485068" cy="4159148"/>
        </p:xfrm>
        <a:graphic>
          <a:graphicData uri="http://schemas.openxmlformats.org/drawingml/2006/table">
            <a:tbl>
              <a:tblPr firstRow="1" firstCol="1" bandRow="1"/>
              <a:tblGrid>
                <a:gridCol w="1278037">
                  <a:extLst>
                    <a:ext uri="{9D8B030D-6E8A-4147-A177-3AD203B41FA5}">
                      <a16:colId xmlns:a16="http://schemas.microsoft.com/office/drawing/2014/main" val="2363162149"/>
                    </a:ext>
                  </a:extLst>
                </a:gridCol>
                <a:gridCol w="1296144">
                  <a:extLst>
                    <a:ext uri="{9D8B030D-6E8A-4147-A177-3AD203B41FA5}">
                      <a16:colId xmlns:a16="http://schemas.microsoft.com/office/drawing/2014/main" val="201037532"/>
                    </a:ext>
                  </a:extLst>
                </a:gridCol>
                <a:gridCol w="8910887">
                  <a:extLst>
                    <a:ext uri="{9D8B030D-6E8A-4147-A177-3AD203B41FA5}">
                      <a16:colId xmlns:a16="http://schemas.microsoft.com/office/drawing/2014/main" val="1236550497"/>
                    </a:ext>
                  </a:extLst>
                </a:gridCol>
              </a:tblGrid>
              <a:tr h="821691">
                <a:tc rowSpan="3">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国防与军队建设</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陆军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现代化水平大大提高</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发展成包括步兵、炮兵、装甲兵、防化兵、通信兵等多兵种的现代化部队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武器装备不断更新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45" marR="24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0829708"/>
                  </a:ext>
                </a:extLst>
              </a:tr>
              <a:tr h="1232537">
                <a:tc vMerge="1">
                  <a:txBody>
                    <a:bodyPr/>
                    <a:lstStyle/>
                    <a:p>
                      <a:endParaRPr lang="zh-CN" altLang="en-US"/>
                    </a:p>
                  </a:txBody>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海军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中华人民共和国成立前夕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中国人民解放军的第一支海军部队</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华东军区海军建立。中华人民共和国成立后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又建立了东海、南海和北海舰队。</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年代以后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组成多兵种部队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45" marR="24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1946493"/>
                  </a:ext>
                </a:extLst>
              </a:tr>
              <a:tr h="1415948">
                <a:tc vMerge="1">
                  <a:txBody>
                    <a:bodyPr/>
                    <a:lstStyle/>
                    <a:p>
                      <a:endParaRPr lang="zh-CN" altLang="en-US"/>
                    </a:p>
                  </a:txBody>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在抗美援朝战争中取得辉煌战绩</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制造了各种型号的歼击机、轰炸机和强击机等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45" marR="24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0463428"/>
                  </a:ext>
                </a:extLst>
              </a:tr>
            </a:tbl>
          </a:graphicData>
        </a:graphic>
      </p:graphicFrame>
    </p:spTree>
    <p:extLst>
      <p:ext uri="{BB962C8B-B14F-4D97-AF65-F5344CB8AC3E}">
        <p14:creationId xmlns:p14="http://schemas.microsoft.com/office/powerpoint/2010/main" val="2583485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192017254"/>
              </p:ext>
            </p:extLst>
          </p:nvPr>
        </p:nvGraphicFramePr>
        <p:xfrm>
          <a:off x="352673" y="1124744"/>
          <a:ext cx="11485068" cy="1944215"/>
        </p:xfrm>
        <a:graphic>
          <a:graphicData uri="http://schemas.openxmlformats.org/drawingml/2006/table">
            <a:tbl>
              <a:tblPr firstRow="1" firstCol="1" bandRow="1"/>
              <a:tblGrid>
                <a:gridCol w="1278037">
                  <a:extLst>
                    <a:ext uri="{9D8B030D-6E8A-4147-A177-3AD203B41FA5}">
                      <a16:colId xmlns:a16="http://schemas.microsoft.com/office/drawing/2014/main" val="2363162149"/>
                    </a:ext>
                  </a:extLst>
                </a:gridCol>
                <a:gridCol w="1296144">
                  <a:extLst>
                    <a:ext uri="{9D8B030D-6E8A-4147-A177-3AD203B41FA5}">
                      <a16:colId xmlns:a16="http://schemas.microsoft.com/office/drawing/2014/main" val="201037532"/>
                    </a:ext>
                  </a:extLst>
                </a:gridCol>
                <a:gridCol w="8910887">
                  <a:extLst>
                    <a:ext uri="{9D8B030D-6E8A-4147-A177-3AD203B41FA5}">
                      <a16:colId xmlns:a16="http://schemas.microsoft.com/office/drawing/2014/main" val="1236550497"/>
                    </a:ext>
                  </a:extLst>
                </a:gridCol>
              </a:tblGrid>
              <a:tr h="846165">
                <a:tc rowSpan="2">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国防与军队建设</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导弹部队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1966</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组建第二炮兵部队。</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2015</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更名为火箭军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45" marR="24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0829708"/>
                  </a:ext>
                </a:extLst>
              </a:tr>
              <a:tr h="1098050">
                <a:tc vMerge="1">
                  <a:txBody>
                    <a:bodyPr/>
                    <a:lstStyle/>
                    <a:p>
                      <a:endParaRPr lang="zh-CN" altLang="en-US"/>
                    </a:p>
                  </a:txBody>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强军之路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军队组织架构和力量体系实现革命性重塑</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国防和军队的现代化建设取得巨大成就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45" marR="24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7077338"/>
                  </a:ext>
                </a:extLst>
              </a:tr>
            </a:tbl>
          </a:graphicData>
        </a:graphic>
      </p:graphicFrame>
    </p:spTree>
    <p:extLst>
      <p:ext uri="{BB962C8B-B14F-4D97-AF65-F5344CB8AC3E}">
        <p14:creationId xmlns:p14="http://schemas.microsoft.com/office/powerpoint/2010/main" val="275476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我是中国海军护航编队，如需帮助，请在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频道呼叫我。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年以来，这条以汉英双语播发的通告从未间断。中国海军护航编队助力亚丁湾、索马里这个世界上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最危险海域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重新成为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黄金航道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。这表明中国海军</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装备日趋完善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维护世界和平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防御体系健全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守护国土安全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703718" y="198884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牡丹江中考</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如图史实说明我国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国产护卫舰种类比较丰富</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海军的主要装备是核潜艇</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航空母舰实现了规模建造</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海军现代化建设不断加强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952214" y="898256"/>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
        <p:nvSpPr>
          <p:cNvPr id="5" name="内容占位符 1"/>
          <p:cNvSpPr txBox="1">
            <a:spLocks/>
          </p:cNvSpPr>
          <p:nvPr/>
        </p:nvSpPr>
        <p:spPr bwMode="auto">
          <a:xfrm>
            <a:off x="4511030" y="1642059"/>
            <a:ext cx="7462544" cy="16842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年代，我国建造的第一艘国产护卫舰下水</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年，我国建造的第一艘核潜艇编入海军战斗序列</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年，我国第一艘航空母舰</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辽宁舰</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交接入列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334566" y="796495"/>
            <a:ext cx="8280920" cy="597541"/>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2456226382"/>
              </p:ext>
            </p:extLst>
          </p:nvPr>
        </p:nvGraphicFramePr>
        <p:xfrm>
          <a:off x="334566" y="1484784"/>
          <a:ext cx="11521280" cy="4907280"/>
        </p:xfrm>
        <a:graphic>
          <a:graphicData uri="http://schemas.openxmlformats.org/drawingml/2006/table">
            <a:tbl>
              <a:tblPr firstRow="1" firstCol="1" bandRow="1"/>
              <a:tblGrid>
                <a:gridCol w="1224136">
                  <a:extLst>
                    <a:ext uri="{9D8B030D-6E8A-4147-A177-3AD203B41FA5}">
                      <a16:colId xmlns:a16="http://schemas.microsoft.com/office/drawing/2014/main" val="3483862804"/>
                    </a:ext>
                  </a:extLst>
                </a:gridCol>
                <a:gridCol w="10297144">
                  <a:extLst>
                    <a:ext uri="{9D8B030D-6E8A-4147-A177-3AD203B41FA5}">
                      <a16:colId xmlns:a16="http://schemas.microsoft.com/office/drawing/2014/main" val="2981933216"/>
                    </a:ext>
                  </a:extLst>
                </a:gridCol>
              </a:tblGrid>
              <a:tr h="365202">
                <a:tc>
                  <a:txBody>
                    <a:bodyPr/>
                    <a:lstStyle/>
                    <a:p>
                      <a:pPr algn="ctr" hangingPunct="0">
                        <a:lnSpc>
                          <a:spcPct val="140000"/>
                        </a:lnSpc>
                        <a:spcAft>
                          <a:spcPts val="0"/>
                        </a:spcAft>
                      </a:pPr>
                      <a:r>
                        <a:rPr lang="zh-CN" sz="23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zh-CN" sz="2300"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成就</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722568"/>
                  </a:ext>
                </a:extLst>
              </a:tr>
              <a:tr h="365202">
                <a:tc>
                  <a:txBody>
                    <a:bodyPr/>
                    <a:lstStyle/>
                    <a:p>
                      <a:pPr algn="ctr" hangingPunct="0">
                        <a:lnSpc>
                          <a:spcPct val="140000"/>
                        </a:lnSpc>
                        <a:spcAft>
                          <a:spcPts val="0"/>
                        </a:spcAf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1953</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周恩来首次提出和平共处五项原则</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成为处理国与国之间关系的基本准则</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715597"/>
                  </a:ext>
                </a:extLst>
              </a:tr>
              <a:tr h="365202">
                <a:tc>
                  <a:txBody>
                    <a:bodyPr/>
                    <a:lstStyle/>
                    <a:p>
                      <a:pPr algn="ctr" hangingPunct="0">
                        <a:lnSpc>
                          <a:spcPct val="140000"/>
                        </a:lnSpc>
                        <a:spcAft>
                          <a:spcPts val="0"/>
                        </a:spcAf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1955</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周恩来在万隆会议上提出</a:t>
                      </a:r>
                      <a:r>
                        <a:rPr lang="en-US" sz="23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求同存异</a:t>
                      </a:r>
                      <a:r>
                        <a:rPr lang="en-US" sz="23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的方针</a:t>
                      </a:r>
                      <a:r>
                        <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促进了会议的圆满成功</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255909"/>
                  </a:ext>
                </a:extLst>
              </a:tr>
              <a:tr h="365202">
                <a:tc>
                  <a:txBody>
                    <a:bodyPr/>
                    <a:lstStyle/>
                    <a:p>
                      <a:pPr algn="ctr" hangingPunct="0">
                        <a:lnSpc>
                          <a:spcPct val="140000"/>
                        </a:lnSpc>
                        <a:spcAft>
                          <a:spcPts val="0"/>
                        </a:spcAf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1971</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届联合国大会恢复中华人民共和国在联合国的合法席位</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6035920"/>
                  </a:ext>
                </a:extLst>
              </a:tr>
              <a:tr h="365202">
                <a:tc>
                  <a:txBody>
                    <a:bodyPr/>
                    <a:lstStyle/>
                    <a:p>
                      <a:pPr algn="ctr" hangingPunct="0">
                        <a:lnSpc>
                          <a:spcPct val="140000"/>
                        </a:lnSpc>
                        <a:spcAft>
                          <a:spcPts val="0"/>
                        </a:spcAf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时任美国总统尼克松访华</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中日恢复邦交</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4979207"/>
                  </a:ext>
                </a:extLst>
              </a:tr>
              <a:tr h="365202">
                <a:tc>
                  <a:txBody>
                    <a:bodyPr/>
                    <a:lstStyle/>
                    <a:p>
                      <a:pPr algn="ctr" hangingPunct="0">
                        <a:lnSpc>
                          <a:spcPct val="140000"/>
                        </a:lnSpc>
                        <a:spcAft>
                          <a:spcPts val="0"/>
                        </a:spcAft>
                      </a:pP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1979</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中美正式建立外交关系</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7066960"/>
                  </a:ext>
                </a:extLst>
              </a:tr>
              <a:tr h="1460807">
                <a:tc>
                  <a:txBody>
                    <a:bodyPr/>
                    <a:lstStyle/>
                    <a:p>
                      <a:pPr algn="ctr" hangingPunct="0">
                        <a:lnSpc>
                          <a:spcPct val="140000"/>
                        </a:lnSpc>
                        <a:spcAft>
                          <a:spcPts val="0"/>
                        </a:spcAft>
                      </a:pPr>
                      <a:r>
                        <a:rPr lang="en-US"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zh-CN" sz="23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世纪初</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截至</a:t>
                      </a: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中国已与世界上</a:t>
                      </a: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183</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个国家建交</a:t>
                      </a:r>
                      <a:r>
                        <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参加了</a:t>
                      </a:r>
                      <a:r>
                        <a:rPr lang="en-US"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多个政府间国际组织的工作。中国举办</a:t>
                      </a:r>
                      <a:r>
                        <a:rPr lang="en-US" sz="23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一带一路</a:t>
                      </a:r>
                      <a:r>
                        <a:rPr lang="en-US" sz="23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国际合作高峰论坛、亚太经合组织领导人非正式会议、二十国集团领导人峰会、金砖国家领导人会晤、亚信峰会等重要国际会议</a:t>
                      </a:r>
                      <a:r>
                        <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加强国际合作</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737576"/>
                  </a:ext>
                </a:extLst>
              </a:tr>
            </a:tbl>
          </a:graphicData>
        </a:graphic>
      </p:graphicFrame>
    </p:spTree>
    <p:extLst>
      <p:ext uri="{BB962C8B-B14F-4D97-AF65-F5344CB8AC3E}">
        <p14:creationId xmlns:p14="http://schemas.microsoft.com/office/powerpoint/2010/main" val="577537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毛泽东在中华人民共和国成立的那一天就向全世界宣告：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本政府为代表中华人民共和国全国人民的唯一合法政府。凡愿遵守平等、互利及互相尊重领土主权等项原则的任何外国政府，本政府均愿与之建立外交关系。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这表明中华人民共和国成立初期我国奉行</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独立自主的和平外交政策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的外交方针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共商共建共享的全球治理观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全方位的多边外交政策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319570" y="252023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sz="2400"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1010</TotalTime>
  <Words>1073</Words>
  <Application>Microsoft Office PowerPoint</Application>
  <PresentationFormat>自定义</PresentationFormat>
  <Paragraphs>84</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298</cp:revision>
  <dcterms:created xsi:type="dcterms:W3CDTF">2020-11-06T05:24:40Z</dcterms:created>
  <dcterms:modified xsi:type="dcterms:W3CDTF">2024-12-16T11:29:18Z</dcterms:modified>
</cp:coreProperties>
</file>